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7"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73"/>
    <p:restoredTop sz="94662"/>
  </p:normalViewPr>
  <p:slideViewPr>
    <p:cSldViewPr snapToGrid="0" snapToObjects="1">
      <p:cViewPr>
        <p:scale>
          <a:sx n="101" d="100"/>
          <a:sy n="101" d="100"/>
        </p:scale>
        <p:origin x="21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FEA786-CC19-C04C-A2F1-BCD8367DBEBD}" type="datetimeFigureOut">
              <a:rPr lang="en-US" smtClean="0"/>
              <a:t>9/29/17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26220-C82B-5F4B-8654-6BBDD7C1351D}" type="slidenum">
              <a:rPr lang="en-US" smtClean="0"/>
              <a:t>‹#›</a:t>
            </a:fld>
            <a:endParaRPr lang="en-US"/>
          </a:p>
        </p:txBody>
      </p:sp>
    </p:spTree>
    <p:extLst>
      <p:ext uri="{BB962C8B-B14F-4D97-AF65-F5344CB8AC3E}">
        <p14:creationId xmlns:p14="http://schemas.microsoft.com/office/powerpoint/2010/main" val="110157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9/29/17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9/29/17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9/29/17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9/29/17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9/29/17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9/29/17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9/29/17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9/29/17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9/29/17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9/29/17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itbit.com/about" TargetMode="External"/><Relationship Id="rId4" Type="http://schemas.openxmlformats.org/officeDocument/2006/relationships/hyperlink" Target="https://www.nerdwallet.com/blog/shopping/fitbit-comparison-best-fitbit-activity-tracker-for-you/" TargetMode="External"/><Relationship Id="rId1" Type="http://schemas.openxmlformats.org/officeDocument/2006/relationships/slideLayout" Target="../slideLayouts/slideLayout2.xml"/><Relationship Id="rId2" Type="http://schemas.openxmlformats.org/officeDocument/2006/relationships/hyperlink" Target="https://wearablezone.com/news/how-accurate-is-fitb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1.jp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Fitbit</a:t>
            </a:r>
            <a:endParaRPr lang="en-US" dirty="0"/>
          </a:p>
        </p:txBody>
      </p:sp>
      <p:sp>
        <p:nvSpPr>
          <p:cNvPr id="3" name="Subtitle 2"/>
          <p:cNvSpPr>
            <a:spLocks noGrp="1"/>
          </p:cNvSpPr>
          <p:nvPr>
            <p:ph type="subTitle" idx="1"/>
          </p:nvPr>
        </p:nvSpPr>
        <p:spPr/>
        <p:txBody>
          <a:bodyPr/>
          <a:lstStyle/>
          <a:p>
            <a:r>
              <a:rPr lang="en-US" dirty="0" smtClean="0"/>
              <a:t>Introducing Fitbit</a:t>
            </a:r>
            <a:endParaRPr lang="en-US" dirty="0"/>
          </a:p>
        </p:txBody>
      </p:sp>
    </p:spTree>
    <p:extLst>
      <p:ext uri="{BB962C8B-B14F-4D97-AF65-F5344CB8AC3E}">
        <p14:creationId xmlns:p14="http://schemas.microsoft.com/office/powerpoint/2010/main" val="2240649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Are Fitbits Accurate</a:t>
            </a:r>
            <a:r>
              <a:rPr lang="en-US" b="0" dirty="0" smtClean="0"/>
              <a:t>?</a:t>
            </a:r>
            <a:endParaRPr lang="en-US" dirty="0"/>
          </a:p>
        </p:txBody>
      </p:sp>
      <p:sp>
        <p:nvSpPr>
          <p:cNvPr id="3" name="Content Placeholder 2"/>
          <p:cNvSpPr>
            <a:spLocks noGrp="1"/>
          </p:cNvSpPr>
          <p:nvPr>
            <p:ph idx="1"/>
          </p:nvPr>
        </p:nvSpPr>
        <p:spPr/>
        <p:txBody>
          <a:bodyPr/>
          <a:lstStyle/>
          <a:p>
            <a:r>
              <a:rPr lang="en-US" dirty="0"/>
              <a:t>On the whole, Fitbit trackers are accurate enough for anyone who wants a rough idea of their fitness performance. While Fitbits are not perfectly precise, they give you enough information to let you know whether your daily steps are increasing or decreasing, your approximate sleep quality, what your resting heart rate is, and where you travel during your runs. Fitbits don’t exactly hit the bull’s-eye, but they could help you improve your fitness.</a:t>
            </a:r>
          </a:p>
        </p:txBody>
      </p:sp>
    </p:spTree>
    <p:extLst>
      <p:ext uri="{BB962C8B-B14F-4D97-AF65-F5344CB8AC3E}">
        <p14:creationId xmlns:p14="http://schemas.microsoft.com/office/powerpoint/2010/main" val="1627375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p:txBody>
          <a:bodyPr/>
          <a:lstStyle/>
          <a:p>
            <a:r>
              <a:rPr lang="en-US" dirty="0">
                <a:hlinkClick r:id="rId2"/>
              </a:rPr>
              <a:t>https://wearablezone.com/news/how-accurate-is-fitbit</a:t>
            </a:r>
            <a:r>
              <a:rPr lang="en-US" dirty="0" smtClean="0">
                <a:hlinkClick r:id="rId2"/>
              </a:rPr>
              <a:t>/</a:t>
            </a:r>
            <a:endParaRPr lang="en-US" dirty="0" smtClean="0"/>
          </a:p>
          <a:p>
            <a:r>
              <a:rPr lang="en-US" dirty="0">
                <a:hlinkClick r:id="rId3"/>
              </a:rPr>
              <a:t>https://</a:t>
            </a:r>
            <a:r>
              <a:rPr lang="en-US" dirty="0" smtClean="0">
                <a:hlinkClick r:id="rId3"/>
              </a:rPr>
              <a:t>www.fitbit.com/about</a:t>
            </a:r>
            <a:endParaRPr lang="en-US" dirty="0" smtClean="0"/>
          </a:p>
          <a:p>
            <a:r>
              <a:rPr lang="en-US" dirty="0">
                <a:hlinkClick r:id="rId4"/>
              </a:rPr>
              <a:t>https://www.nerdwallet.com/blog/shopping/fitbit-comparison-best-fitbit-activity-tracker-for-you</a:t>
            </a:r>
            <a:r>
              <a:rPr lang="en-US" dirty="0" smtClean="0">
                <a:hlinkClick r:id="rId4"/>
              </a:rPr>
              <a:t>/</a:t>
            </a:r>
            <a:endParaRPr lang="en-US" dirty="0" smtClean="0"/>
          </a:p>
        </p:txBody>
      </p:sp>
    </p:spTree>
    <p:extLst>
      <p:ext uri="{BB962C8B-B14F-4D97-AF65-F5344CB8AC3E}">
        <p14:creationId xmlns:p14="http://schemas.microsoft.com/office/powerpoint/2010/main" val="83343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Overview</a:t>
            </a:r>
            <a:endParaRPr lang="en-US" dirty="0"/>
          </a:p>
        </p:txBody>
      </p:sp>
      <p:sp>
        <p:nvSpPr>
          <p:cNvPr id="3" name="Content Placeholder 2"/>
          <p:cNvSpPr>
            <a:spLocks noGrp="1"/>
          </p:cNvSpPr>
          <p:nvPr>
            <p:ph idx="1"/>
          </p:nvPr>
        </p:nvSpPr>
        <p:spPr/>
        <p:txBody>
          <a:bodyPr/>
          <a:lstStyle/>
          <a:p>
            <a:r>
              <a:rPr lang="en-US" dirty="0" smtClean="0"/>
              <a:t>Founded in </a:t>
            </a:r>
            <a:r>
              <a:rPr lang="en-US" dirty="0" smtClean="0"/>
              <a:t>2007 by James Park who </a:t>
            </a:r>
            <a:r>
              <a:rPr lang="en-US" dirty="0" smtClean="0"/>
              <a:t>was a Harvard college dropout</a:t>
            </a:r>
            <a:endParaRPr lang="en-US" dirty="0" smtClean="0"/>
          </a:p>
          <a:p>
            <a:r>
              <a:rPr lang="en-US" dirty="0" smtClean="0"/>
              <a:t>Headquarters located in San Francisco, CA</a:t>
            </a:r>
          </a:p>
          <a:p>
            <a:r>
              <a:rPr lang="en-US" dirty="0" smtClean="0"/>
              <a:t>8 other locations (Boston, Dublin, Hong Kong, Shanghai, Seoul, Minks, New Delhi, Tokyo</a:t>
            </a:r>
          </a:p>
          <a:p>
            <a:r>
              <a:rPr lang="en-US" dirty="0" smtClean="0"/>
              <a:t>Current Stock: </a:t>
            </a:r>
            <a:r>
              <a:rPr lang="en-US" dirty="0" smtClean="0"/>
              <a:t>$6.87</a:t>
            </a:r>
            <a:endParaRPr lang="en-US" dirty="0"/>
          </a:p>
        </p:txBody>
      </p:sp>
    </p:spTree>
    <p:extLst>
      <p:ext uri="{BB962C8B-B14F-4D97-AF65-F5344CB8AC3E}">
        <p14:creationId xmlns:p14="http://schemas.microsoft.com/office/powerpoint/2010/main" val="6646845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Environment</a:t>
            </a:r>
            <a:endParaRPr lang="en-US" dirty="0"/>
          </a:p>
        </p:txBody>
      </p:sp>
      <p:sp>
        <p:nvSpPr>
          <p:cNvPr id="3" name="Content Placeholder 2"/>
          <p:cNvSpPr>
            <a:spLocks noGrp="1"/>
          </p:cNvSpPr>
          <p:nvPr>
            <p:ph idx="1"/>
          </p:nvPr>
        </p:nvSpPr>
        <p:spPr/>
        <p:txBody>
          <a:bodyPr/>
          <a:lstStyle/>
          <a:p>
            <a:r>
              <a:rPr lang="en-US" dirty="0" smtClean="0"/>
              <a:t>Around 1000 employees</a:t>
            </a:r>
          </a:p>
          <a:p>
            <a:r>
              <a:rPr lang="en-US" dirty="0" smtClean="0"/>
              <a:t>Main goal is to “Keep employees happy, healthy and  engaged by creating an effective wellness program with Fitbit.”</a:t>
            </a:r>
          </a:p>
          <a:p>
            <a:r>
              <a:rPr lang="en-US" dirty="0" smtClean="0"/>
              <a:t>Active </a:t>
            </a:r>
            <a:r>
              <a:rPr lang="en-US" dirty="0" smtClean="0"/>
              <a:t>environment: Fitbit provides a gym, yoga and a swimming pool </a:t>
            </a:r>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7647152" y="4260193"/>
            <a:ext cx="3492500" cy="2324100"/>
          </a:xfrm>
          <a:prstGeom prst="rect">
            <a:avLst/>
          </a:prstGeom>
        </p:spPr>
      </p:pic>
    </p:spTree>
    <p:extLst>
      <p:ext uri="{BB962C8B-B14F-4D97-AF65-F5344CB8AC3E}">
        <p14:creationId xmlns:p14="http://schemas.microsoft.com/office/powerpoint/2010/main" val="737112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Competitive Environment </a:t>
            </a:r>
            <a:endParaRPr lang="en-US" dirty="0"/>
          </a:p>
        </p:txBody>
      </p:sp>
      <p:sp>
        <p:nvSpPr>
          <p:cNvPr id="3" name="Content Placeholder 2"/>
          <p:cNvSpPr>
            <a:spLocks noGrp="1"/>
          </p:cNvSpPr>
          <p:nvPr>
            <p:ph idx="1"/>
          </p:nvPr>
        </p:nvSpPr>
        <p:spPr/>
        <p:txBody>
          <a:bodyPr/>
          <a:lstStyle/>
          <a:p>
            <a:r>
              <a:rPr lang="en-US" dirty="0" smtClean="0"/>
              <a:t>Projected 35% growth in wearable technology market next 5 years</a:t>
            </a:r>
          </a:p>
          <a:p>
            <a:r>
              <a:rPr lang="en-US" dirty="0" smtClean="0"/>
              <a:t>Competitors </a:t>
            </a:r>
          </a:p>
          <a:p>
            <a:r>
              <a:rPr lang="en-US" dirty="0" smtClean="0"/>
              <a:t>Nike</a:t>
            </a:r>
          </a:p>
          <a:p>
            <a:pPr>
              <a:buFont typeface="+mj-lt"/>
              <a:buAutoNum type="arabicPeriod"/>
            </a:pPr>
            <a:r>
              <a:rPr lang="en-US" dirty="0" smtClean="0"/>
              <a:t>Nike: </a:t>
            </a:r>
            <a:r>
              <a:rPr lang="en-US" dirty="0" err="1" smtClean="0"/>
              <a:t>FuelBand</a:t>
            </a:r>
            <a:endParaRPr lang="en-US" dirty="0" smtClean="0"/>
          </a:p>
          <a:p>
            <a:pPr>
              <a:buFont typeface="+mj-lt"/>
              <a:buAutoNum type="arabicPeriod"/>
            </a:pPr>
            <a:r>
              <a:rPr lang="en-US" dirty="0" smtClean="0"/>
              <a:t>Nike+ </a:t>
            </a:r>
            <a:r>
              <a:rPr lang="en-US" dirty="0" err="1" smtClean="0"/>
              <a:t>SportWatch</a:t>
            </a:r>
            <a:r>
              <a:rPr lang="en-US" dirty="0" smtClean="0"/>
              <a:t> </a:t>
            </a:r>
            <a:endParaRPr lang="en-US" dirty="0"/>
          </a:p>
          <a:p>
            <a:r>
              <a:rPr lang="en-US" dirty="0" smtClean="0"/>
              <a:t>Apple </a:t>
            </a:r>
            <a:r>
              <a:rPr lang="en-US" dirty="0" smtClean="0"/>
              <a:t>Watch</a:t>
            </a:r>
          </a:p>
          <a:p>
            <a:r>
              <a:rPr lang="en-US" dirty="0" smtClean="0"/>
              <a:t>Jawbone- UP24</a:t>
            </a:r>
          </a:p>
          <a:p>
            <a:r>
              <a:rPr lang="en-US" dirty="0" smtClean="0"/>
              <a:t>Garmin- </a:t>
            </a:r>
            <a:r>
              <a:rPr lang="en-US" dirty="0" err="1" smtClean="0"/>
              <a:t>Vivofit</a:t>
            </a:r>
            <a:endParaRPr lang="en-US" dirty="0" smtClean="0"/>
          </a:p>
        </p:txBody>
      </p:sp>
      <p:pic>
        <p:nvPicPr>
          <p:cNvPr id="4" name="Picture 3"/>
          <p:cNvPicPr>
            <a:picLocks noChangeAspect="1"/>
          </p:cNvPicPr>
          <p:nvPr/>
        </p:nvPicPr>
        <p:blipFill>
          <a:blip r:embed="rId2"/>
          <a:stretch>
            <a:fillRect/>
          </a:stretch>
        </p:blipFill>
        <p:spPr>
          <a:xfrm>
            <a:off x="5535846" y="3048000"/>
            <a:ext cx="2137833" cy="1282700"/>
          </a:xfrm>
          <a:prstGeom prst="rect">
            <a:avLst/>
          </a:prstGeom>
        </p:spPr>
      </p:pic>
      <p:pic>
        <p:nvPicPr>
          <p:cNvPr id="5" name="Picture 4"/>
          <p:cNvPicPr>
            <a:picLocks noChangeAspect="1"/>
          </p:cNvPicPr>
          <p:nvPr/>
        </p:nvPicPr>
        <p:blipFill>
          <a:blip r:embed="rId3"/>
          <a:stretch>
            <a:fillRect/>
          </a:stretch>
        </p:blipFill>
        <p:spPr>
          <a:xfrm flipH="1">
            <a:off x="8257309" y="2971800"/>
            <a:ext cx="1201015" cy="1358900"/>
          </a:xfrm>
          <a:prstGeom prst="rect">
            <a:avLst/>
          </a:prstGeom>
        </p:spPr>
      </p:pic>
      <p:pic>
        <p:nvPicPr>
          <p:cNvPr id="6" name="Picture 5"/>
          <p:cNvPicPr>
            <a:picLocks noChangeAspect="1"/>
          </p:cNvPicPr>
          <p:nvPr/>
        </p:nvPicPr>
        <p:blipFill>
          <a:blip r:embed="rId4"/>
          <a:stretch>
            <a:fillRect/>
          </a:stretch>
        </p:blipFill>
        <p:spPr>
          <a:xfrm>
            <a:off x="10032792" y="2992864"/>
            <a:ext cx="1818861" cy="1337836"/>
          </a:xfrm>
          <a:prstGeom prst="rect">
            <a:avLst/>
          </a:prstGeom>
        </p:spPr>
      </p:pic>
      <p:pic>
        <p:nvPicPr>
          <p:cNvPr id="7" name="Picture 6"/>
          <p:cNvPicPr>
            <a:picLocks noChangeAspect="1"/>
          </p:cNvPicPr>
          <p:nvPr/>
        </p:nvPicPr>
        <p:blipFill>
          <a:blip r:embed="rId5"/>
          <a:stretch>
            <a:fillRect/>
          </a:stretch>
        </p:blipFill>
        <p:spPr>
          <a:xfrm>
            <a:off x="5561544" y="4667357"/>
            <a:ext cx="2112135" cy="1528098"/>
          </a:xfrm>
          <a:prstGeom prst="rect">
            <a:avLst/>
          </a:prstGeom>
        </p:spPr>
      </p:pic>
      <p:pic>
        <p:nvPicPr>
          <p:cNvPr id="8" name="Picture 7"/>
          <p:cNvPicPr>
            <a:picLocks noChangeAspect="1"/>
          </p:cNvPicPr>
          <p:nvPr/>
        </p:nvPicPr>
        <p:blipFill>
          <a:blip r:embed="rId6"/>
          <a:stretch>
            <a:fillRect/>
          </a:stretch>
        </p:blipFill>
        <p:spPr>
          <a:xfrm>
            <a:off x="8694275" y="4667357"/>
            <a:ext cx="1528098" cy="1528098"/>
          </a:xfrm>
          <a:prstGeom prst="rect">
            <a:avLst/>
          </a:prstGeom>
        </p:spPr>
      </p:pic>
    </p:spTree>
    <p:extLst>
      <p:ext uri="{BB962C8B-B14F-4D97-AF65-F5344CB8AC3E}">
        <p14:creationId xmlns:p14="http://schemas.microsoft.com/office/powerpoint/2010/main" val="1748305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a </a:t>
            </a:r>
            <a:r>
              <a:rPr lang="en-US" dirty="0" err="1" smtClean="0"/>
              <a:t>fitbit</a:t>
            </a:r>
            <a:r>
              <a:rPr lang="en-US" dirty="0" smtClean="0"/>
              <a:t>?</a:t>
            </a:r>
            <a:endParaRPr lang="en-US" dirty="0"/>
          </a:p>
        </p:txBody>
      </p:sp>
      <p:pic>
        <p:nvPicPr>
          <p:cNvPr id="4" name="Shape 71"/>
          <p:cNvPicPr preferRelativeResize="0">
            <a:picLocks noGrp="1"/>
          </p:cNvPicPr>
          <p:nvPr>
            <p:ph idx="1"/>
          </p:nvPr>
        </p:nvPicPr>
        <p:blipFill>
          <a:blip r:embed="rId2">
            <a:alphaModFix/>
          </a:blip>
          <a:stretch>
            <a:fillRect/>
          </a:stretch>
        </p:blipFill>
        <p:spPr>
          <a:xfrm>
            <a:off x="228600" y="2421731"/>
            <a:ext cx="3689931" cy="1562100"/>
          </a:xfrm>
          <a:prstGeom prst="rect">
            <a:avLst/>
          </a:prstGeom>
          <a:noFill/>
          <a:ln>
            <a:noFill/>
          </a:ln>
        </p:spPr>
      </p:pic>
      <p:sp>
        <p:nvSpPr>
          <p:cNvPr id="5" name="TextBox 4"/>
          <p:cNvSpPr txBox="1"/>
          <p:nvPr/>
        </p:nvSpPr>
        <p:spPr>
          <a:xfrm>
            <a:off x="6096000" y="3403600"/>
            <a:ext cx="184731" cy="369332"/>
          </a:xfrm>
          <a:prstGeom prst="rect">
            <a:avLst/>
          </a:prstGeom>
          <a:noFill/>
        </p:spPr>
        <p:txBody>
          <a:bodyPr wrap="none" rtlCol="0">
            <a:spAutoFit/>
          </a:bodyPr>
          <a:lstStyle/>
          <a:p>
            <a:endParaRPr lang="en-US" dirty="0"/>
          </a:p>
        </p:txBody>
      </p:sp>
      <p:pic>
        <p:nvPicPr>
          <p:cNvPr id="6" name="Shape 69"/>
          <p:cNvPicPr preferRelativeResize="0"/>
          <p:nvPr/>
        </p:nvPicPr>
        <p:blipFill>
          <a:blip r:embed="rId3">
            <a:alphaModFix/>
          </a:blip>
          <a:stretch>
            <a:fillRect/>
          </a:stretch>
        </p:blipFill>
        <p:spPr>
          <a:xfrm>
            <a:off x="4215312" y="2429742"/>
            <a:ext cx="3761375" cy="1554089"/>
          </a:xfrm>
          <a:prstGeom prst="rect">
            <a:avLst/>
          </a:prstGeom>
          <a:noFill/>
          <a:ln>
            <a:noFill/>
          </a:ln>
        </p:spPr>
      </p:pic>
      <p:pic>
        <p:nvPicPr>
          <p:cNvPr id="7" name="Shape 74"/>
          <p:cNvPicPr preferRelativeResize="0"/>
          <p:nvPr/>
        </p:nvPicPr>
        <p:blipFill>
          <a:blip r:embed="rId4">
            <a:alphaModFix/>
          </a:blip>
          <a:stretch>
            <a:fillRect/>
          </a:stretch>
        </p:blipFill>
        <p:spPr>
          <a:xfrm>
            <a:off x="8120549" y="1799350"/>
            <a:ext cx="3261449" cy="2434676"/>
          </a:xfrm>
          <a:prstGeom prst="rect">
            <a:avLst/>
          </a:prstGeom>
          <a:noFill/>
          <a:ln>
            <a:noFill/>
          </a:ln>
        </p:spPr>
      </p:pic>
      <p:pic>
        <p:nvPicPr>
          <p:cNvPr id="8" name="Shape 70"/>
          <p:cNvPicPr preferRelativeResize="0"/>
          <p:nvPr/>
        </p:nvPicPr>
        <p:blipFill>
          <a:blip r:embed="rId5">
            <a:alphaModFix/>
          </a:blip>
          <a:stretch>
            <a:fillRect/>
          </a:stretch>
        </p:blipFill>
        <p:spPr>
          <a:xfrm>
            <a:off x="2104993" y="4234026"/>
            <a:ext cx="2195600" cy="2195600"/>
          </a:xfrm>
          <a:prstGeom prst="rect">
            <a:avLst/>
          </a:prstGeom>
          <a:noFill/>
          <a:ln>
            <a:noFill/>
          </a:ln>
        </p:spPr>
      </p:pic>
      <p:pic>
        <p:nvPicPr>
          <p:cNvPr id="9" name="Shape 76"/>
          <p:cNvPicPr preferRelativeResize="0"/>
          <p:nvPr/>
        </p:nvPicPr>
        <p:blipFill rotWithShape="1">
          <a:blip r:embed="rId6">
            <a:alphaModFix/>
          </a:blip>
          <a:srcRect l="1205" t="38249" b="40549"/>
          <a:stretch/>
        </p:blipFill>
        <p:spPr>
          <a:xfrm>
            <a:off x="6401602" y="4995935"/>
            <a:ext cx="3834745" cy="822937"/>
          </a:xfrm>
          <a:prstGeom prst="rect">
            <a:avLst/>
          </a:prstGeom>
          <a:noFill/>
          <a:ln>
            <a:noFill/>
          </a:ln>
        </p:spPr>
      </p:pic>
    </p:spTree>
    <p:extLst>
      <p:ext uri="{BB962C8B-B14F-4D97-AF65-F5344CB8AC3E}">
        <p14:creationId xmlns:p14="http://schemas.microsoft.com/office/powerpoint/2010/main" val="637690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some steps might not be accurate</a:t>
            </a:r>
            <a:endParaRPr lang="en-US" dirty="0"/>
          </a:p>
        </p:txBody>
      </p:sp>
      <p:sp>
        <p:nvSpPr>
          <p:cNvPr id="3" name="Content Placeholder 2"/>
          <p:cNvSpPr>
            <a:spLocks noGrp="1"/>
          </p:cNvSpPr>
          <p:nvPr>
            <p:ph idx="1"/>
          </p:nvPr>
        </p:nvSpPr>
        <p:spPr>
          <a:xfrm>
            <a:off x="471870" y="2390452"/>
            <a:ext cx="11100019" cy="3747589"/>
          </a:xfrm>
        </p:spPr>
        <p:txBody>
          <a:bodyPr>
            <a:normAutofit fontScale="92500" lnSpcReduction="10000"/>
          </a:bodyPr>
          <a:lstStyle/>
          <a:p>
            <a:r>
              <a:rPr lang="en-US" b="1" dirty="0"/>
              <a:t>Keeping Your Arms Stationary As You </a:t>
            </a:r>
            <a:r>
              <a:rPr lang="en-US" b="1" dirty="0" smtClean="0"/>
              <a:t>Walk will not register some steps</a:t>
            </a:r>
          </a:p>
          <a:p>
            <a:r>
              <a:rPr lang="en-US" dirty="0" smtClean="0"/>
              <a:t>Example: </a:t>
            </a:r>
            <a:r>
              <a:rPr lang="en-US" dirty="0"/>
              <a:t>If you walk while pushing a stroller or a cart, your Fitbit might not register some of the steps you take</a:t>
            </a:r>
            <a:r>
              <a:rPr lang="en-US" dirty="0" smtClean="0"/>
              <a:t>.</a:t>
            </a:r>
          </a:p>
          <a:p>
            <a:r>
              <a:rPr lang="en-US" b="1" dirty="0"/>
              <a:t>Walking On Plush </a:t>
            </a:r>
            <a:r>
              <a:rPr lang="en-US" b="1" dirty="0" smtClean="0"/>
              <a:t>Carpet</a:t>
            </a:r>
            <a:endParaRPr lang="en-US" b="1" dirty="0"/>
          </a:p>
          <a:p>
            <a:r>
              <a:rPr lang="en-US" dirty="0" smtClean="0"/>
              <a:t>Example: Fitbits </a:t>
            </a:r>
            <a:r>
              <a:rPr lang="en-US" dirty="0"/>
              <a:t>measure the impact of each step you take. If you’re walking on a soft surface such as thick carpeting, it might not count some steps</a:t>
            </a:r>
            <a:r>
              <a:rPr lang="en-US" dirty="0" smtClean="0"/>
              <a:t>.</a:t>
            </a:r>
          </a:p>
          <a:p>
            <a:r>
              <a:rPr lang="en-US" b="1" dirty="0"/>
              <a:t>Moving Your Arms A </a:t>
            </a:r>
            <a:r>
              <a:rPr lang="en-US" b="1" dirty="0" smtClean="0"/>
              <a:t>Lot</a:t>
            </a:r>
            <a:r>
              <a:rPr lang="en-US" b="1" dirty="0"/>
              <a:t/>
            </a:r>
            <a:br>
              <a:rPr lang="en-US" b="1" dirty="0"/>
            </a:br>
            <a:endParaRPr lang="en-US" b="1" dirty="0"/>
          </a:p>
          <a:p>
            <a:r>
              <a:rPr lang="en-US" dirty="0" smtClean="0"/>
              <a:t>Isn’t enough </a:t>
            </a:r>
            <a:r>
              <a:rPr lang="en-US" dirty="0"/>
              <a:t>to incorrectly add steps, but it does increase the probability of doing so. </a:t>
            </a:r>
            <a:endParaRPr lang="en-US" dirty="0" smtClean="0"/>
          </a:p>
          <a:p>
            <a:endParaRPr lang="en-US" dirty="0"/>
          </a:p>
          <a:p>
            <a:r>
              <a:rPr lang="en-US" u="sng" dirty="0"/>
              <a:t>Not perfect, but it’s about as good as the best step tracking equipment available to scientists.</a:t>
            </a:r>
            <a:endParaRPr lang="en-US" u="sng" dirty="0" smtClean="0"/>
          </a:p>
          <a:p>
            <a:endParaRPr lang="en-US" u="sng" dirty="0"/>
          </a:p>
        </p:txBody>
      </p:sp>
    </p:spTree>
    <p:extLst>
      <p:ext uri="{BB962C8B-B14F-4D97-AF65-F5344CB8AC3E}">
        <p14:creationId xmlns:p14="http://schemas.microsoft.com/office/powerpoint/2010/main" val="20057178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track your calories</a:t>
            </a:r>
            <a:endParaRPr lang="en-US" dirty="0"/>
          </a:p>
        </p:txBody>
      </p:sp>
      <p:sp>
        <p:nvSpPr>
          <p:cNvPr id="3" name="Content Placeholder 2"/>
          <p:cNvSpPr>
            <a:spLocks noGrp="1"/>
          </p:cNvSpPr>
          <p:nvPr>
            <p:ph idx="1"/>
          </p:nvPr>
        </p:nvSpPr>
        <p:spPr>
          <a:xfrm>
            <a:off x="734629" y="1255336"/>
            <a:ext cx="10554574" cy="3636511"/>
          </a:xfrm>
        </p:spPr>
        <p:txBody>
          <a:bodyPr/>
          <a:lstStyle/>
          <a:p>
            <a:r>
              <a:rPr lang="en-US" dirty="0"/>
              <a:t>Fitbit estimates calories burned by first calculating your basal metabolic rate (</a:t>
            </a:r>
            <a:r>
              <a:rPr lang="en-US" dirty="0" smtClean="0"/>
              <a:t>BMR). Your </a:t>
            </a:r>
            <a:r>
              <a:rPr lang="en-US" dirty="0"/>
              <a:t>BMR is based on your gender, age, height, and weight</a:t>
            </a:r>
            <a:r>
              <a:rPr lang="en-US" dirty="0" smtClean="0"/>
              <a:t>.</a:t>
            </a:r>
          </a:p>
          <a:p>
            <a:r>
              <a:rPr lang="en-US" dirty="0" smtClean="0"/>
              <a:t>Fitbit then adds </a:t>
            </a:r>
            <a:r>
              <a:rPr lang="en-US" dirty="0"/>
              <a:t>the number of number of calories you burned based on the steps you took through the day, plus any exercise you logged using the Fitbit app.</a:t>
            </a:r>
          </a:p>
        </p:txBody>
      </p:sp>
      <p:pic>
        <p:nvPicPr>
          <p:cNvPr id="6" name="Picture 5"/>
          <p:cNvPicPr>
            <a:picLocks noChangeAspect="1"/>
          </p:cNvPicPr>
          <p:nvPr/>
        </p:nvPicPr>
        <p:blipFill>
          <a:blip r:embed="rId2"/>
          <a:stretch>
            <a:fillRect/>
          </a:stretch>
        </p:blipFill>
        <p:spPr>
          <a:xfrm>
            <a:off x="6744150" y="3857296"/>
            <a:ext cx="4358277" cy="2903702"/>
          </a:xfrm>
          <a:prstGeom prst="rect">
            <a:avLst/>
          </a:prstGeom>
        </p:spPr>
      </p:pic>
    </p:spTree>
    <p:extLst>
      <p:ext uri="{BB962C8B-B14F-4D97-AF65-F5344CB8AC3E}">
        <p14:creationId xmlns:p14="http://schemas.microsoft.com/office/powerpoint/2010/main" val="2069389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Fitbit Accuracy For Heart Rate </a:t>
            </a:r>
            <a:r>
              <a:rPr lang="en-US" b="0" dirty="0" smtClean="0"/>
              <a:t>Tracking</a:t>
            </a:r>
            <a:endParaRPr lang="en-US" dirty="0"/>
          </a:p>
        </p:txBody>
      </p:sp>
      <p:sp>
        <p:nvSpPr>
          <p:cNvPr id="3" name="Content Placeholder 2"/>
          <p:cNvSpPr>
            <a:spLocks noGrp="1"/>
          </p:cNvSpPr>
          <p:nvPr>
            <p:ph idx="1"/>
          </p:nvPr>
        </p:nvSpPr>
        <p:spPr>
          <a:xfrm>
            <a:off x="629525" y="1025587"/>
            <a:ext cx="10554574" cy="3636511"/>
          </a:xfrm>
        </p:spPr>
        <p:txBody>
          <a:bodyPr/>
          <a:lstStyle/>
          <a:p>
            <a:r>
              <a:rPr lang="en-US" dirty="0" smtClean="0"/>
              <a:t>Fitbit uses </a:t>
            </a:r>
            <a:r>
              <a:rPr lang="en-US" dirty="0" err="1"/>
              <a:t>PurePulse</a:t>
            </a:r>
            <a:r>
              <a:rPr lang="en-US" dirty="0"/>
              <a:t> technology to measure your pulse. </a:t>
            </a:r>
            <a:r>
              <a:rPr lang="en-US" dirty="0" smtClean="0"/>
              <a:t>If you own one you would notice </a:t>
            </a:r>
            <a:r>
              <a:rPr lang="en-US" dirty="0" smtClean="0"/>
              <a:t>a flashing light </a:t>
            </a:r>
            <a:r>
              <a:rPr lang="en-US" dirty="0"/>
              <a:t>located on the bottom of the </a:t>
            </a:r>
            <a:r>
              <a:rPr lang="en-US" dirty="0" smtClean="0"/>
              <a:t>device, which measures </a:t>
            </a:r>
            <a:r>
              <a:rPr lang="en-US" dirty="0"/>
              <a:t>blood flow. In order to get the most accurate results, Fitbit recommends that users wear the device a few inches above the wrist.</a:t>
            </a:r>
          </a:p>
        </p:txBody>
      </p:sp>
      <p:pic>
        <p:nvPicPr>
          <p:cNvPr id="4" name="Picture 3"/>
          <p:cNvPicPr>
            <a:picLocks noChangeAspect="1"/>
          </p:cNvPicPr>
          <p:nvPr/>
        </p:nvPicPr>
        <p:blipFill>
          <a:blip r:embed="rId2"/>
          <a:stretch>
            <a:fillRect/>
          </a:stretch>
        </p:blipFill>
        <p:spPr>
          <a:xfrm rot="10800000" flipV="1">
            <a:off x="6672263" y="3774429"/>
            <a:ext cx="4257673" cy="2836675"/>
          </a:xfrm>
          <a:prstGeom prst="rect">
            <a:avLst/>
          </a:prstGeom>
        </p:spPr>
      </p:pic>
    </p:spTree>
    <p:extLst>
      <p:ext uri="{BB962C8B-B14F-4D97-AF65-F5344CB8AC3E}">
        <p14:creationId xmlns:p14="http://schemas.microsoft.com/office/powerpoint/2010/main" val="525639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Fitbit heart rate test</a:t>
            </a:r>
            <a:endParaRPr lang="en-US" dirty="0"/>
          </a:p>
        </p:txBody>
      </p:sp>
      <p:sp>
        <p:nvSpPr>
          <p:cNvPr id="3" name="Content Placeholder 2"/>
          <p:cNvSpPr>
            <a:spLocks noGrp="1"/>
          </p:cNvSpPr>
          <p:nvPr>
            <p:ph idx="1"/>
          </p:nvPr>
        </p:nvSpPr>
        <p:spPr>
          <a:xfrm>
            <a:off x="584536" y="1622212"/>
            <a:ext cx="10554574" cy="3636511"/>
          </a:xfrm>
        </p:spPr>
        <p:txBody>
          <a:bodyPr/>
          <a:lstStyle/>
          <a:p>
            <a:r>
              <a:rPr lang="en-US" dirty="0"/>
              <a:t>https://</a:t>
            </a:r>
            <a:r>
              <a:rPr lang="en-US" dirty="0" err="1"/>
              <a:t>www.youtube.com</a:t>
            </a:r>
            <a:r>
              <a:rPr lang="en-US" dirty="0"/>
              <a:t>/</a:t>
            </a:r>
            <a:r>
              <a:rPr lang="en-US" dirty="0" err="1"/>
              <a:t>watch?v</a:t>
            </a:r>
            <a:r>
              <a:rPr lang="en-US" dirty="0"/>
              <a:t>=fCbn59pIKUg&amp;feature=</a:t>
            </a:r>
            <a:r>
              <a:rPr lang="en-US" dirty="0" err="1"/>
              <a:t>youtu.be</a:t>
            </a:r>
            <a:endParaRPr lang="en-US" dirty="0"/>
          </a:p>
        </p:txBody>
      </p:sp>
    </p:spTree>
    <p:extLst>
      <p:ext uri="{BB962C8B-B14F-4D97-AF65-F5344CB8AC3E}">
        <p14:creationId xmlns:p14="http://schemas.microsoft.com/office/powerpoint/2010/main" val="9763494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303</TotalTime>
  <Words>435</Words>
  <Application>Microsoft Macintosh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Century Gothic</vt:lpstr>
      <vt:lpstr>Wingdings 2</vt:lpstr>
      <vt:lpstr>Quotable</vt:lpstr>
      <vt:lpstr>Fitbit</vt:lpstr>
      <vt:lpstr>Company Overview</vt:lpstr>
      <vt:lpstr>Company Environment</vt:lpstr>
      <vt:lpstr>Competitive Environment </vt:lpstr>
      <vt:lpstr>Want a fitbit?</vt:lpstr>
      <vt:lpstr>How some steps might not be accurate</vt:lpstr>
      <vt:lpstr>How it track your calories</vt:lpstr>
      <vt:lpstr>Fitbit Accuracy For Heart Rate Tracking</vt:lpstr>
      <vt:lpstr>Fitbit heart rate test</vt:lpstr>
      <vt:lpstr>Are Fitbits Accurate?</vt:lpstr>
      <vt:lpstr>Sources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Fitbit</dc:title>
  <dc:creator>Microsoft Office User</dc:creator>
  <cp:lastModifiedBy>Microsoft Office User</cp:lastModifiedBy>
  <cp:revision>20</cp:revision>
  <dcterms:created xsi:type="dcterms:W3CDTF">2017-09-27T23:50:53Z</dcterms:created>
  <dcterms:modified xsi:type="dcterms:W3CDTF">2017-09-29T16:47:52Z</dcterms:modified>
</cp:coreProperties>
</file>